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65" r:id="rId4"/>
    <p:sldId id="266" r:id="rId5"/>
    <p:sldId id="267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653"/>
    <a:srgbClr val="C7E0E7"/>
    <a:srgbClr val="325F7B"/>
    <a:srgbClr val="F3F3F3"/>
    <a:srgbClr val="536977"/>
    <a:srgbClr val="56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7" autoAdjust="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</a:t>
            </a:r>
            <a:r>
              <a:rPr lang="en-US" altLang="ko-KR" dirty="0"/>
              <a:t>LLM, RAG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다문화 가정 증가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C6522-6F55-39B1-BCBF-CDF9DECB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A9AE-706E-9E8F-780D-B621CAA6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AC18EC-3634-EE90-29EB-896FB829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https://www.gosiweek.com/article/1065567242843824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7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B05B-58C6-D240-18BA-23D06EA3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15589C-38DF-5B56-0037-F5BC31FC4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21BCD9-6F0F-4675-F178-856A6B00E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804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E374-A5E0-3B81-CAEB-92107713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059AFF-9D72-EFA7-B5D9-97DABA7B1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04871C-E288-FB56-370A-71637DB6E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r>
              <a:rPr lang="ko-KR" altLang="en-US" dirty="0"/>
              <a:t>이 결과로 다문화자녀들 서비스로 도와주겠다</a:t>
            </a:r>
            <a:r>
              <a:rPr lang="en-US" altLang="ko-KR" dirty="0"/>
              <a:t>~</a:t>
            </a:r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1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개발</a:t>
            </a:r>
            <a:r>
              <a:rPr lang="en-US" altLang="ko-KR" dirty="0"/>
              <a:t>2</a:t>
            </a:r>
            <a:r>
              <a:rPr lang="ko-KR" altLang="en-US" dirty="0"/>
              <a:t>개중 하나씩 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다문화가정 증가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61ACCC2-9666-1812-2C98-3B626761B67D}"/>
              </a:ext>
            </a:extLst>
          </p:cNvPr>
          <p:cNvSpPr/>
          <p:nvPr/>
        </p:nvSpPr>
        <p:spPr>
          <a:xfrm>
            <a:off x="6685808" y="4086623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,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53985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기획의도</a:t>
            </a:r>
            <a:endParaRPr lang="en-US" sz="2219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ko-KR" altLang="en-US" sz="2400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기획서</a:t>
            </a:r>
            <a:r>
              <a:rPr lang="ko-KR" altLang="en-US" sz="2219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2219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en-US" sz="14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</a:t>
            </a:r>
            <a:r>
              <a:rPr 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목표</a:t>
            </a:r>
            <a:endParaRPr lang="en-US" sz="16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4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3018-51CE-F36D-D3E7-52B4BD5E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758F961-A8DC-3423-F96A-8944072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63" y="835036"/>
            <a:ext cx="4548714" cy="234049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C101593-1A77-1F98-8E00-01FB4C24E829}"/>
              </a:ext>
            </a:extLst>
          </p:cNvPr>
          <p:cNvSpPr/>
          <p:nvPr/>
        </p:nvSpPr>
        <p:spPr>
          <a:xfrm>
            <a:off x="509852" y="342243"/>
            <a:ext cx="2004747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기획의도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1C8CA0-A5C4-A1A0-30DF-B7D66A304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33" y="3268610"/>
            <a:ext cx="3166815" cy="10067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60D8B949-FCA4-7D04-647E-DF921F1CB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63" y="4368424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B1A127-2543-F8EB-E636-0DB863C334FE}"/>
              </a:ext>
            </a:extLst>
          </p:cNvPr>
          <p:cNvGrpSpPr/>
          <p:nvPr/>
        </p:nvGrpSpPr>
        <p:grpSpPr>
          <a:xfrm>
            <a:off x="4889225" y="419923"/>
            <a:ext cx="4130287" cy="767711"/>
            <a:chOff x="1046428" y="3429666"/>
            <a:chExt cx="3845491" cy="767711"/>
          </a:xfrm>
        </p:grpSpPr>
        <p:sp>
          <p:nvSpPr>
            <p:cNvPr id="7" name="Shape 1">
              <a:extLst>
                <a:ext uri="{FF2B5EF4-FFF2-40B4-BE49-F238E27FC236}">
                  <a16:creationId xmlns:a16="http://schemas.microsoft.com/office/drawing/2014/main" id="{0C30C4FF-2DA6-B932-B993-D0CAAD2210AA}"/>
                </a:ext>
              </a:extLst>
            </p:cNvPr>
            <p:cNvSpPr/>
            <p:nvPr/>
          </p:nvSpPr>
          <p:spPr>
            <a:xfrm>
              <a:off x="1046428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31E2026E-030D-DD20-AB39-57DA2324461F}"/>
                </a:ext>
              </a:extLst>
            </p:cNvPr>
            <p:cNvSpPr/>
            <p:nvPr/>
          </p:nvSpPr>
          <p:spPr>
            <a:xfrm>
              <a:off x="1223733" y="3577240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국제결혼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증가로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en-US" b="1" dirty="0" err="1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가정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63B9D6-8846-4593-A1BA-36065352D456}"/>
              </a:ext>
            </a:extLst>
          </p:cNvPr>
          <p:cNvSpPr/>
          <p:nvPr/>
        </p:nvSpPr>
        <p:spPr>
          <a:xfrm rot="5400000">
            <a:off x="6558212" y="1291152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34073B4D-EABA-CEF9-CB3A-BC0943BAB5B8}"/>
              </a:ext>
            </a:extLst>
          </p:cNvPr>
          <p:cNvSpPr/>
          <p:nvPr/>
        </p:nvSpPr>
        <p:spPr>
          <a:xfrm>
            <a:off x="5217422" y="3848506"/>
            <a:ext cx="3346445" cy="1039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“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〮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 데이터를 활용한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/ 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자녀 증가 예측</a:t>
            </a:r>
            <a:r>
              <a:rPr lang="en-US" altLang="ko-KR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”</a:t>
            </a:r>
            <a:r>
              <a:rPr lang="ko-KR" altLang="en-US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</a:t>
            </a:r>
            <a:endParaRPr lang="en-US" altLang="ko-KR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74F0079-9BA5-5D64-C061-532816A7CAE4}"/>
              </a:ext>
            </a:extLst>
          </p:cNvPr>
          <p:cNvGrpSpPr/>
          <p:nvPr/>
        </p:nvGrpSpPr>
        <p:grpSpPr>
          <a:xfrm>
            <a:off x="5217422" y="2099885"/>
            <a:ext cx="3507715" cy="767711"/>
            <a:chOff x="1046429" y="3429666"/>
            <a:chExt cx="3990878" cy="767711"/>
          </a:xfrm>
        </p:grpSpPr>
        <p:sp>
          <p:nvSpPr>
            <p:cNvPr id="28" name="Shape 1">
              <a:extLst>
                <a:ext uri="{FF2B5EF4-FFF2-40B4-BE49-F238E27FC236}">
                  <a16:creationId xmlns:a16="http://schemas.microsoft.com/office/drawing/2014/main" id="{E485E378-7B1E-10DA-A232-D87CC5D0F548}"/>
                </a:ext>
              </a:extLst>
            </p:cNvPr>
            <p:cNvSpPr/>
            <p:nvPr/>
          </p:nvSpPr>
          <p:spPr>
            <a:xfrm>
              <a:off x="1046429" y="3429666"/>
              <a:ext cx="3627924" cy="767711"/>
            </a:xfrm>
            <a:prstGeom prst="roundRect">
              <a:avLst>
                <a:gd name="adj" fmla="val 10124"/>
              </a:avLst>
            </a:prstGeom>
            <a:solidFill>
              <a:srgbClr val="FFFFFF"/>
            </a:solidFill>
            <a:ln/>
            <a:effectLst>
              <a:softEdge rad="63500"/>
            </a:effectLst>
          </p:spPr>
          <p:txBody>
            <a:bodyPr/>
            <a:lstStyle/>
            <a:p>
              <a:endParaRPr lang="ko-KR" altLang="en-US" sz="875" dirty="0"/>
            </a:p>
          </p:txBody>
        </p:sp>
        <p:sp>
          <p:nvSpPr>
            <p:cNvPr id="29" name="Text 2">
              <a:extLst>
                <a:ext uri="{FF2B5EF4-FFF2-40B4-BE49-F238E27FC236}">
                  <a16:creationId xmlns:a16="http://schemas.microsoft.com/office/drawing/2014/main" id="{A882DA97-B2E7-E0DA-CB31-CF805301BF31}"/>
                </a:ext>
              </a:extLst>
            </p:cNvPr>
            <p:cNvSpPr/>
            <p:nvPr/>
          </p:nvSpPr>
          <p:spPr>
            <a:xfrm>
              <a:off x="1369121" y="3577242"/>
              <a:ext cx="3668186" cy="4725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다문화학생 수의</a:t>
              </a:r>
              <a:r>
                <a:rPr 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꾸준한</a:t>
              </a:r>
              <a:r>
                <a:rPr lang="en-US" sz="1200" dirty="0">
                  <a:solidFill>
                    <a:srgbClr val="53697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 </a:t>
              </a:r>
              <a:r>
                <a:rPr lang="ko-KR" altLang="en-US" b="1" dirty="0">
                  <a:solidFill>
                    <a:srgbClr val="53697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증가세</a:t>
              </a:r>
              <a:endParaRPr lang="en-US" b="1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799783E-BA71-BDD1-8227-9C31735995C8}"/>
              </a:ext>
            </a:extLst>
          </p:cNvPr>
          <p:cNvSpPr/>
          <p:nvPr/>
        </p:nvSpPr>
        <p:spPr>
          <a:xfrm rot="5400000">
            <a:off x="6558212" y="3039773"/>
            <a:ext cx="575561" cy="663679"/>
          </a:xfrm>
          <a:prstGeom prst="rightArrow">
            <a:avLst/>
          </a:prstGeom>
          <a:solidFill>
            <a:srgbClr val="536977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1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0521-9466-8BC2-EEC4-77500C33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A131CE-FFC2-F3C4-A5D4-6AC32EAE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7940641-FD60-53B9-B82D-A2F46057A699}"/>
              </a:ext>
            </a:extLst>
          </p:cNvPr>
          <p:cNvSpPr/>
          <p:nvPr/>
        </p:nvSpPr>
        <p:spPr>
          <a:xfrm>
            <a:off x="509852" y="2080435"/>
            <a:ext cx="1791138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</a:t>
            </a: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수집</a:t>
            </a:r>
            <a:r>
              <a:rPr 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(15~24</a:t>
            </a:r>
            <a:r>
              <a:rPr lang="ko-KR" altLang="en-US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년</a:t>
            </a:r>
            <a:r>
              <a:rPr lang="en-US" altLang="ko-KR" sz="1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)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71ABFB0-4BC0-A7A3-6230-E33E21F6B9BA}"/>
              </a:ext>
            </a:extLst>
          </p:cNvPr>
          <p:cNvSpPr/>
          <p:nvPr/>
        </p:nvSpPr>
        <p:spPr>
          <a:xfrm>
            <a:off x="861716" y="2443582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6778C9-E274-5672-ACE1-15595EB08CEA}"/>
              </a:ext>
            </a:extLst>
          </p:cNvPr>
          <p:cNvGrpSpPr/>
          <p:nvPr/>
        </p:nvGrpSpPr>
        <p:grpSpPr>
          <a:xfrm>
            <a:off x="5328267" y="2872847"/>
            <a:ext cx="3423538" cy="467982"/>
            <a:chOff x="5330912" y="2080435"/>
            <a:chExt cx="3423538" cy="467982"/>
          </a:xfrm>
        </p:grpSpPr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88D5AAAE-A47E-C83B-8532-87CBEB03FABB}"/>
                </a:ext>
              </a:extLst>
            </p:cNvPr>
            <p:cNvSpPr/>
            <p:nvPr/>
          </p:nvSpPr>
          <p:spPr>
            <a:xfrm>
              <a:off x="5330912" y="2080435"/>
              <a:ext cx="710214" cy="2085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625"/>
                </a:lnSpc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Host Grotesk Medium" pitchFamily="34" charset="-120"/>
                </a:rPr>
                <a:t>머신러닝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EF7F847E-8438-9FCB-0CC0-335D2978DA5B}"/>
                </a:ext>
              </a:extLst>
            </p:cNvPr>
            <p:cNvSpPr/>
            <p:nvPr/>
          </p:nvSpPr>
          <p:spPr>
            <a:xfrm>
              <a:off x="5620539" y="2348318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563"/>
                </a:lnSpc>
              </a:pPr>
              <a:r>
                <a:rPr lang="en-US" altLang="ko-KR" sz="1031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-  </a:t>
              </a:r>
              <a:r>
                <a:rPr lang="en-US" altLang="ko-KR" sz="1031" b="1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다중회귀</a:t>
              </a:r>
              <a:r>
                <a:rPr lang="en-US" altLang="ko-KR" sz="1031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/ LSTM </a:t>
              </a:r>
              <a:r>
                <a:rPr lang="en-US" altLang="ko-KR" sz="1031" b="1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분석</a:t>
              </a:r>
              <a:r>
                <a:rPr lang="en-US" altLang="ko-KR" sz="1031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&lt;&lt; </a:t>
              </a:r>
              <a:r>
                <a:rPr lang="ko-KR" altLang="en-US" sz="1031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목요일 검사하기</a:t>
              </a:r>
              <a:endParaRPr lang="en-US" altLang="ko-KR" sz="1031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  <a:p>
              <a:pPr>
                <a:lnSpc>
                  <a:spcPts val="1563"/>
                </a:lnSpc>
              </a:pPr>
              <a:endParaRPr lang="en-US" sz="1031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C8BD78-91DA-B98F-4C14-F141487CBA74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04F743D4-0E5C-EABB-609D-B046A0E1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67CDB408-AA5D-B3F4-AB4B-8C28D4CCFA33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(1)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E7A78-DFD2-8C06-4541-38327B77D3B7}"/>
              </a:ext>
            </a:extLst>
          </p:cNvPr>
          <p:cNvSpPr txBox="1"/>
          <p:nvPr/>
        </p:nvSpPr>
        <p:spPr>
          <a:xfrm>
            <a:off x="981577" y="2681033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다문화유형별 학생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지역별 다문화가정 출생아 수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1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다문화학생 수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CD721F0-2AB9-5ED6-382F-034CB69E6BC2}"/>
              </a:ext>
            </a:extLst>
          </p:cNvPr>
          <p:cNvSpPr/>
          <p:nvPr/>
        </p:nvSpPr>
        <p:spPr>
          <a:xfrm>
            <a:off x="861716" y="334456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</a:t>
            </a:r>
            <a:r>
              <a:rPr lang="en-US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F5AC7-40F2-F376-39E4-6F611C46D330}"/>
              </a:ext>
            </a:extLst>
          </p:cNvPr>
          <p:cNvSpPr txBox="1"/>
          <p:nvPr/>
        </p:nvSpPr>
        <p:spPr>
          <a:xfrm>
            <a:off x="981577" y="3629887"/>
            <a:ext cx="2831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외국인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국적별 체류자격별 외국인 입국 현황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1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군</a:t>
            </a:r>
            <a:r>
              <a:rPr lang="en-US" altLang="ko-KR" sz="11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구별 다문화가구 및 구성원 수</a:t>
            </a:r>
            <a:endParaRPr lang="ko-KR" altLang="en-US" sz="110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E73F24C8-17D7-8B12-3036-A074239517EF}"/>
              </a:ext>
            </a:extLst>
          </p:cNvPr>
          <p:cNvSpPr/>
          <p:nvPr/>
        </p:nvSpPr>
        <p:spPr>
          <a:xfrm>
            <a:off x="861716" y="4288764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보조데이터</a:t>
            </a:r>
            <a:endParaRPr lang="en-US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Roboto" pitchFamily="34" charset="-120"/>
            </a:endParaRP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BE26F-47D6-2985-566F-5EA55A2BCF3E}"/>
              </a:ext>
            </a:extLst>
          </p:cNvPr>
          <p:cNvSpPr txBox="1"/>
          <p:nvPr/>
        </p:nvSpPr>
        <p:spPr>
          <a:xfrm>
            <a:off x="981577" y="452782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이혼율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실업률</a:t>
            </a:r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〮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연령별 학생 수</a:t>
            </a:r>
            <a:endParaRPr lang="ko-KR" altLang="en-US" sz="1100" dirty="0"/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68A2609-5682-621B-A527-8287792E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C3977E2-361A-27FA-A1C7-E52581954969}"/>
              </a:ext>
            </a:extLst>
          </p:cNvPr>
          <p:cNvGrpSpPr/>
          <p:nvPr/>
        </p:nvGrpSpPr>
        <p:grpSpPr>
          <a:xfrm>
            <a:off x="5328267" y="2016709"/>
            <a:ext cx="3133911" cy="532792"/>
            <a:chOff x="5620539" y="2709933"/>
            <a:chExt cx="3133911" cy="532792"/>
          </a:xfrm>
        </p:grpSpPr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4DE84408-7CAC-7DEB-3E38-A1F941A8C31E}"/>
                </a:ext>
              </a:extLst>
            </p:cNvPr>
            <p:cNvSpPr/>
            <p:nvPr/>
          </p:nvSpPr>
          <p:spPr>
            <a:xfrm>
              <a:off x="5620539" y="2709933"/>
              <a:ext cx="3133911" cy="2000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>
                <a:lnSpc>
                  <a:spcPts val="1563"/>
                </a:lnSpc>
                <a:buSzPct val="100000"/>
                <a:buFont typeface="Wingdings" panose="05000000000000000000" pitchFamily="2" charset="2"/>
                <a:buChar char="ü"/>
              </a:pP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데이터 </a:t>
              </a:r>
              <a:r>
                <a:rPr lang="ko-KR" altLang="en-US" sz="2000" dirty="0" err="1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전처리</a:t>
              </a:r>
              <a:r>
                <a:rPr lang="ko-KR" altLang="en-US" sz="20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  <a:endParaRPr lang="en-US" sz="2000" dirty="0"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41D33C-AED5-E956-E0FA-FB44497E42FE}"/>
                </a:ext>
              </a:extLst>
            </p:cNvPr>
            <p:cNvSpPr txBox="1"/>
            <p:nvPr/>
          </p:nvSpPr>
          <p:spPr>
            <a:xfrm>
              <a:off x="5786013" y="2981115"/>
              <a:ext cx="26773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목요일에 </a:t>
              </a:r>
              <a:r>
                <a:rPr lang="ko-KR" altLang="en-US" sz="1100" dirty="0" err="1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ㄱㄱ</a:t>
              </a:r>
              <a:endParaRPr lang="ko-KR" altLang="en-US" sz="11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7E4FBA-358F-F7FF-8B65-0288DC9B2862}"/>
              </a:ext>
            </a:extLst>
          </p:cNvPr>
          <p:cNvGrpSpPr/>
          <p:nvPr/>
        </p:nvGrpSpPr>
        <p:grpSpPr>
          <a:xfrm>
            <a:off x="4871413" y="3664798"/>
            <a:ext cx="4039499" cy="1074471"/>
            <a:chOff x="4981443" y="3714966"/>
            <a:chExt cx="4039499" cy="107447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A00B963-0398-CE82-A24C-2AAB62A446A7}"/>
                </a:ext>
              </a:extLst>
            </p:cNvPr>
            <p:cNvSpPr/>
            <p:nvPr/>
          </p:nvSpPr>
          <p:spPr>
            <a:xfrm>
              <a:off x="7124689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AF343B-1C68-5541-D2E8-28EEB14D54A4}"/>
                </a:ext>
              </a:extLst>
            </p:cNvPr>
            <p:cNvSpPr txBox="1"/>
            <p:nvPr/>
          </p:nvSpPr>
          <p:spPr>
            <a:xfrm>
              <a:off x="7495178" y="4155701"/>
              <a:ext cx="1402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 가정 수</a:t>
              </a:r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en-US" altLang="ko-KR" sz="4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다문화 자녀 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00FFC2D-C776-C397-5AE3-72CFAC6845C6}"/>
                </a:ext>
              </a:extLst>
            </p:cNvPr>
            <p:cNvSpPr/>
            <p:nvPr/>
          </p:nvSpPr>
          <p:spPr>
            <a:xfrm>
              <a:off x="4981443" y="3714966"/>
              <a:ext cx="1896253" cy="1074471"/>
            </a:xfrm>
            <a:prstGeom prst="roundRect">
              <a:avLst/>
            </a:prstGeom>
            <a:solidFill>
              <a:srgbClr val="C7E0E7"/>
            </a:solidFill>
            <a:ln>
              <a:noFill/>
            </a:ln>
            <a:effectLst>
              <a:softEdge rad="3175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DFEECF0B-2BC6-5D5C-5AAF-E827160A21E0}"/>
                </a:ext>
              </a:extLst>
            </p:cNvPr>
            <p:cNvSpPr/>
            <p:nvPr/>
          </p:nvSpPr>
          <p:spPr>
            <a:xfrm>
              <a:off x="5228435" y="3836748"/>
              <a:ext cx="1402268" cy="6439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Feature (X)</a:t>
              </a:r>
            </a:p>
            <a:p>
              <a:pPr>
                <a:lnSpc>
                  <a:spcPts val="1563"/>
                </a:lnSpc>
                <a:buSzPct val="100000"/>
              </a:pPr>
              <a:r>
                <a:rPr lang="en-US" sz="1400" b="1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4" name="Text 6">
              <a:extLst>
                <a:ext uri="{FF2B5EF4-FFF2-40B4-BE49-F238E27FC236}">
                  <a16:creationId xmlns:a16="http://schemas.microsoft.com/office/drawing/2014/main" id="{F3901907-0207-F0BE-0A18-65FBDC8A7600}"/>
                </a:ext>
              </a:extLst>
            </p:cNvPr>
            <p:cNvSpPr/>
            <p:nvPr/>
          </p:nvSpPr>
          <p:spPr>
            <a:xfrm>
              <a:off x="7371681" y="3849449"/>
              <a:ext cx="1402268" cy="3233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14313" indent="-214313">
                <a:lnSpc>
                  <a:spcPts val="1563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38465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Roboto" pitchFamily="34" charset="-120"/>
                </a:rPr>
                <a:t>Target (Y) </a:t>
              </a:r>
            </a:p>
            <a:p>
              <a:pPr>
                <a:lnSpc>
                  <a:spcPts val="1563"/>
                </a:lnSpc>
                <a:buSzPct val="100000"/>
              </a:pPr>
              <a:endPara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E2057D-C7FC-7BDB-F9A0-6951345C04D8}"/>
                </a:ext>
              </a:extLst>
            </p:cNvPr>
            <p:cNvSpPr txBox="1"/>
            <p:nvPr/>
          </p:nvSpPr>
          <p:spPr>
            <a:xfrm>
              <a:off x="5348981" y="4062168"/>
              <a:ext cx="108369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사회데이터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인구데이터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endParaRPr lang="en-US" altLang="ko-KR" sz="3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srgbClr val="384653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Roboto" pitchFamily="34" charset="-120"/>
                </a:rPr>
                <a:t>보조데이터</a:t>
              </a:r>
              <a:endParaRPr lang="en-US" altLang="ko-KR" sz="1000" b="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67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48946-6B11-B49C-A58B-3B5D9F241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18F8BC8-FDB1-B213-911A-6CD3FDA1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11462" y="-313282"/>
            <a:ext cx="667196" cy="333605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29C2D27-6C96-E691-B590-4C69923B50B9}"/>
              </a:ext>
            </a:extLst>
          </p:cNvPr>
          <p:cNvSpPr/>
          <p:nvPr/>
        </p:nvSpPr>
        <p:spPr>
          <a:xfrm>
            <a:off x="509852" y="2080435"/>
            <a:ext cx="809135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예측 결과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4CAB8F3-ABE8-5028-05C4-5739764FB18D}"/>
              </a:ext>
            </a:extLst>
          </p:cNvPr>
          <p:cNvSpPr/>
          <p:nvPr/>
        </p:nvSpPr>
        <p:spPr>
          <a:xfrm>
            <a:off x="861716" y="2547089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예측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E00D81B-44CD-3789-0781-080EA1E71127}"/>
              </a:ext>
            </a:extLst>
          </p:cNvPr>
          <p:cNvSpPr/>
          <p:nvPr/>
        </p:nvSpPr>
        <p:spPr>
          <a:xfrm>
            <a:off x="5330912" y="2080435"/>
            <a:ext cx="710214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UI </a:t>
            </a:r>
            <a:r>
              <a:rPr lang="ko-KR" altLang="en-US" sz="20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시각화</a:t>
            </a:r>
            <a:endParaRPr lang="en-US" sz="2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7DE851-20B7-4B57-A0E0-E358BE03DA46}"/>
              </a:ext>
            </a:extLst>
          </p:cNvPr>
          <p:cNvCxnSpPr>
            <a:cxnSpLocks/>
          </p:cNvCxnSpPr>
          <p:nvPr/>
        </p:nvCxnSpPr>
        <p:spPr>
          <a:xfrm>
            <a:off x="4555067" y="419529"/>
            <a:ext cx="0" cy="4304442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F791DBF-FA3A-F07B-078C-4ACAA9D0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342" y="-313556"/>
            <a:ext cx="667196" cy="3336056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1646DD22-3BB1-286B-2A69-E8F4D13357A1}"/>
              </a:ext>
            </a:extLst>
          </p:cNvPr>
          <p:cNvSpPr/>
          <p:nvPr/>
        </p:nvSpPr>
        <p:spPr>
          <a:xfrm>
            <a:off x="509852" y="342243"/>
            <a:ext cx="2224556" cy="39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 err="1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ko-KR" altLang="en-US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서</a:t>
            </a:r>
            <a:r>
              <a:rPr lang="en-US" altLang="ko-KR" sz="28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- </a:t>
            </a:r>
            <a:r>
              <a:rPr lang="ko-KR" altLang="en-US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개발 목표</a:t>
            </a:r>
            <a:r>
              <a:rPr lang="en-US" altLang="ko-KR" sz="1400" dirty="0">
                <a:solidFill>
                  <a:srgbClr val="53697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(2)</a:t>
            </a: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sz="2800" dirty="0">
              <a:solidFill>
                <a:srgbClr val="536977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Host Grotesk Medium" pitchFamily="34" charset="-12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A4A20-5A28-2379-AEA8-7870B8FF6D49}"/>
              </a:ext>
            </a:extLst>
          </p:cNvPr>
          <p:cNvSpPr txBox="1"/>
          <p:nvPr/>
        </p:nvSpPr>
        <p:spPr>
          <a:xfrm>
            <a:off x="981577" y="2815242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 및 외국인 유입 확대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en-US" altLang="ko-KR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  <a:sym typeface="Wingdings" panose="05000000000000000000" pitchFamily="2" charset="2"/>
              </a:rPr>
              <a:t>       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상승세 예상</a:t>
            </a:r>
            <a:endParaRPr lang="ko-KR" altLang="en-US" sz="11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162DD41E-ADD9-E305-14A1-87B38B8DF74F}"/>
              </a:ext>
            </a:extLst>
          </p:cNvPr>
          <p:cNvSpPr/>
          <p:nvPr/>
        </p:nvSpPr>
        <p:spPr>
          <a:xfrm>
            <a:off x="861716" y="3389975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추세 예측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9AAE6822-EBEB-D824-3A67-071DACC81B09}"/>
              </a:ext>
            </a:extLst>
          </p:cNvPr>
          <p:cNvSpPr/>
          <p:nvPr/>
        </p:nvSpPr>
        <p:spPr>
          <a:xfrm>
            <a:off x="861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언어</a:t>
            </a:r>
            <a:r>
              <a:rPr lang="en-US" altLang="ko-KR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en-US" altLang="ko-KR" sz="1400" b="1" dirty="0"/>
              <a:t>· </a:t>
            </a: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문화적 지원 계획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C2DE2-778A-41DA-27CC-6DD5C2AFB1D1}"/>
              </a:ext>
            </a:extLst>
          </p:cNvPr>
          <p:cNvSpPr txBox="1"/>
          <p:nvPr/>
        </p:nvSpPr>
        <p:spPr>
          <a:xfrm>
            <a:off x="981577" y="4523499"/>
            <a:ext cx="267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C5364FC-1D7A-6E5C-00B8-CE4297BCFC09}"/>
              </a:ext>
            </a:extLst>
          </p:cNvPr>
          <p:cNvSpPr/>
          <p:nvPr/>
        </p:nvSpPr>
        <p:spPr>
          <a:xfrm>
            <a:off x="5687716" y="3414636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다문화자녀 수 증가 그래프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C29CE-5812-D261-8F9D-C06A6C0BA71E}"/>
              </a:ext>
            </a:extLst>
          </p:cNvPr>
          <p:cNvSpPr txBox="1"/>
          <p:nvPr/>
        </p:nvSpPr>
        <p:spPr>
          <a:xfrm>
            <a:off x="5807577" y="3705274"/>
            <a:ext cx="2859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다문화자녀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A87C578B-7B60-5571-BB6A-D84A0AC0DB48}"/>
              </a:ext>
            </a:extLst>
          </p:cNvPr>
          <p:cNvSpPr/>
          <p:nvPr/>
        </p:nvSpPr>
        <p:spPr>
          <a:xfrm>
            <a:off x="5686019" y="2547088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다문화가정 수 증가 그래프</a:t>
            </a:r>
            <a:endParaRPr lang="en-US" altLang="ko-KR" sz="1400" b="1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D8BC-CC29-7C22-74E6-14142FD4B519}"/>
              </a:ext>
            </a:extLst>
          </p:cNvPr>
          <p:cNvSpPr txBox="1"/>
          <p:nvPr/>
        </p:nvSpPr>
        <p:spPr>
          <a:xfrm>
            <a:off x="5807577" y="2837727"/>
            <a:ext cx="2980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연도별 다문화가정 수를 표와 그래프로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806F68E5-ED23-6B13-5FBD-2C3223F13445}"/>
              </a:ext>
            </a:extLst>
          </p:cNvPr>
          <p:cNvSpPr/>
          <p:nvPr/>
        </p:nvSpPr>
        <p:spPr>
          <a:xfrm>
            <a:off x="5687716" y="4232861"/>
            <a:ext cx="3570412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과거 및 예측 데이터를 비교</a:t>
            </a: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·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시각화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9DC64-C794-4A5A-6CFE-3878BC149E67}"/>
              </a:ext>
            </a:extLst>
          </p:cNvPr>
          <p:cNvSpPr txBox="1"/>
          <p:nvPr/>
        </p:nvSpPr>
        <p:spPr>
          <a:xfrm>
            <a:off x="5807577" y="4523499"/>
            <a:ext cx="2859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기존 데이터와 </a:t>
            </a:r>
            <a:r>
              <a:rPr lang="ko-KR" altLang="en-US" sz="1100" dirty="0" err="1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머신러닝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예측 데이터를 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한눈에 비교</a:t>
            </a:r>
            <a:r>
              <a:rPr lang="en-US" altLang="ko-KR" sz="1100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시각화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A95F7-5DAB-E18E-E4C3-F4A4ADE180DA}"/>
              </a:ext>
            </a:extLst>
          </p:cNvPr>
          <p:cNvSpPr txBox="1"/>
          <p:nvPr/>
        </p:nvSpPr>
        <p:spPr>
          <a:xfrm>
            <a:off x="981577" y="3669949"/>
            <a:ext cx="26773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다문화가정 증가에 비례하여</a:t>
            </a:r>
            <a:endParaRPr lang="en-US" altLang="ko-KR" sz="11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endParaRPr lang="en-US" altLang="ko-KR" sz="300" dirty="0">
              <a:solidFill>
                <a:srgbClr val="384653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Roboto" pitchFamily="34" charset="-120"/>
            </a:endParaRPr>
          </a:p>
          <a:p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    다문화자녀 수도 증가할 것으로 예상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C2FB0-465D-0AE5-D3CC-6ECADA7BD355}"/>
              </a:ext>
            </a:extLst>
          </p:cNvPr>
          <p:cNvSpPr txBox="1"/>
          <p:nvPr/>
        </p:nvSpPr>
        <p:spPr>
          <a:xfrm>
            <a:off x="981577" y="4566008"/>
            <a:ext cx="2677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언어</a:t>
            </a:r>
            <a:r>
              <a:rPr lang="en-US" altLang="ko-KR" sz="1100" b="1" dirty="0"/>
              <a:t>·</a:t>
            </a:r>
            <a:r>
              <a:rPr lang="ko-KR" altLang="en-US" sz="1100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문화 적응 지원 강화 필요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82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>
            <a:extLst>
              <a:ext uri="{FF2B5EF4-FFF2-40B4-BE49-F238E27FC236}">
                <a16:creationId xmlns:a16="http://schemas.microsoft.com/office/drawing/2014/main" id="{12C5EA52-8AA2-2731-ADCF-655B4183D6FA}"/>
              </a:ext>
            </a:extLst>
          </p:cNvPr>
          <p:cNvSpPr/>
          <p:nvPr/>
        </p:nvSpPr>
        <p:spPr>
          <a:xfrm>
            <a:off x="496119" y="3809665"/>
            <a:ext cx="4389148" cy="78773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1419F7A-B1B0-C27C-855C-AA7BFED58298}"/>
              </a:ext>
            </a:extLst>
          </p:cNvPr>
          <p:cNvSpPr/>
          <p:nvPr/>
        </p:nvSpPr>
        <p:spPr>
          <a:xfrm>
            <a:off x="496119" y="2384041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6168050" y="0"/>
            <a:ext cx="2972023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5633748" cy="1008385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C7E0E7"/>
            </a:solidFill>
            <a:prstDash val="solid"/>
          </a:ln>
          <a:effectLst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1116360" y="1286396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09335" y="2521594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57" y="2626817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1114978" y="2626817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1114978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</a:t>
            </a: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수집 및 </a:t>
            </a:r>
            <a:r>
              <a:rPr lang="ko-KR" altLang="en-US" sz="1400" dirty="0" err="1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61D231C4-31C2-3486-D0B7-01EFC2327EDF}"/>
              </a:ext>
            </a:extLst>
          </p:cNvPr>
          <p:cNvSpPr/>
          <p:nvPr/>
        </p:nvSpPr>
        <p:spPr>
          <a:xfrm>
            <a:off x="751813" y="3970250"/>
            <a:ext cx="108746" cy="11962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391E336-20A8-F73E-517A-834753E7C3B6}"/>
              </a:ext>
            </a:extLst>
          </p:cNvPr>
          <p:cNvSpPr/>
          <p:nvPr/>
        </p:nvSpPr>
        <p:spPr>
          <a:xfrm>
            <a:off x="1114978" y="3916420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ko-KR" alt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19FA1623-CDF6-66D0-A3EB-93B205DCEC8D}"/>
              </a:ext>
            </a:extLst>
          </p:cNvPr>
          <p:cNvSpPr/>
          <p:nvPr/>
        </p:nvSpPr>
        <p:spPr>
          <a:xfrm>
            <a:off x="3583095" y="4280834"/>
            <a:ext cx="178908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8F63194-C8AF-6A1E-70C1-9A8C36CAA769}"/>
              </a:ext>
            </a:extLst>
          </p:cNvPr>
          <p:cNvSpPr/>
          <p:nvPr/>
        </p:nvSpPr>
        <p:spPr>
          <a:xfrm>
            <a:off x="2090998" y="1229362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다문화가정 수 예측</a:t>
            </a:r>
            <a:endParaRPr lang="en-US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E341A0EC-30BF-9E2A-F8BE-025B63E2CB39}"/>
              </a:ext>
            </a:extLst>
          </p:cNvPr>
          <p:cNvSpPr/>
          <p:nvPr/>
        </p:nvSpPr>
        <p:spPr>
          <a:xfrm>
            <a:off x="4110075" y="1230999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로고 및 디자인</a:t>
            </a:r>
            <a:endParaRPr lang="en-US" altLang="ko-KR" sz="1400" dirty="0">
              <a:solidFill>
                <a:srgbClr val="38465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5B81831F-ED16-FFFE-FDFD-5DA41862A7ED}"/>
              </a:ext>
            </a:extLst>
          </p:cNvPr>
          <p:cNvSpPr/>
          <p:nvPr/>
        </p:nvSpPr>
        <p:spPr>
          <a:xfrm>
            <a:off x="4110074" y="1646506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 화면 개발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B4D92F4-9D72-4F3C-747A-BADCEA86F25C}"/>
              </a:ext>
            </a:extLst>
          </p:cNvPr>
          <p:cNvSpPr/>
          <p:nvPr/>
        </p:nvSpPr>
        <p:spPr>
          <a:xfrm>
            <a:off x="2090998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Flask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연동 및 구성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B4B08F1A-821E-F42E-ECA9-F428BAE895B2}"/>
              </a:ext>
            </a:extLst>
          </p:cNvPr>
          <p:cNvSpPr/>
          <p:nvPr/>
        </p:nvSpPr>
        <p:spPr>
          <a:xfrm>
            <a:off x="2090998" y="2626817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다문화자녀 수 예측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E8C75FAE-2B17-92DB-E3A4-36587A700728}"/>
              </a:ext>
            </a:extLst>
          </p:cNvPr>
          <p:cNvSpPr/>
          <p:nvPr/>
        </p:nvSpPr>
        <p:spPr>
          <a:xfrm>
            <a:off x="4110075" y="2628454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데이터 시각화 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CDF249F-61F2-4BD4-79E2-ABF1F5B576AA}"/>
              </a:ext>
            </a:extLst>
          </p:cNvPr>
          <p:cNvSpPr/>
          <p:nvPr/>
        </p:nvSpPr>
        <p:spPr>
          <a:xfrm>
            <a:off x="4110074" y="2966442"/>
            <a:ext cx="1735935" cy="278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레이아웃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8B301D28-CA34-B38A-BADD-7C04D7B7B469}"/>
              </a:ext>
            </a:extLst>
          </p:cNvPr>
          <p:cNvSpPr/>
          <p:nvPr/>
        </p:nvSpPr>
        <p:spPr>
          <a:xfrm>
            <a:off x="2099000" y="1650810"/>
            <a:ext cx="1854469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altLang="ko-KR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PPT </a:t>
            </a: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제작</a:t>
            </a:r>
            <a:endParaRPr lang="en-US" altLang="ko-KR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366</Words>
  <Application>Microsoft Office PowerPoint</Application>
  <PresentationFormat>화면 슬라이드 쇼(16:9)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Wingdings</vt:lpstr>
      <vt:lpstr>Arial</vt:lpstr>
      <vt:lpstr>맑은 고딕</vt:lpstr>
      <vt:lpstr>Noto Sans KR Black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25</cp:revision>
  <dcterms:modified xsi:type="dcterms:W3CDTF">2025-10-29T12:39:47Z</dcterms:modified>
</cp:coreProperties>
</file>